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  <p:embeddedFont>
      <p:font typeface="Open Sauce" charset="1" panose="00000500000000000000"/>
      <p:regular r:id="rId24"/>
    </p:embeddedFont>
    <p:embeddedFont>
      <p:font typeface="Open Sauce Bold" charset="1" panose="00000800000000000000"/>
      <p:regular r:id="rId25"/>
    </p:embeddedFont>
    <p:embeddedFont>
      <p:font typeface="Open Sauce Italics" charset="1" panose="00000500000000000000"/>
      <p:regular r:id="rId26"/>
    </p:embeddedFont>
    <p:embeddedFont>
      <p:font typeface="Open Sauce Bold Italics" charset="1" panose="00000800000000000000"/>
      <p:regular r:id="rId27"/>
    </p:embeddedFont>
    <p:embeddedFont>
      <p:font typeface="Open Sauce Light" charset="1" panose="00000400000000000000"/>
      <p:regular r:id="rId28"/>
    </p:embeddedFont>
    <p:embeddedFont>
      <p:font typeface="Open Sauce Light Italics" charset="1" panose="00000400000000000000"/>
      <p:regular r:id="rId29"/>
    </p:embeddedFont>
    <p:embeddedFont>
      <p:font typeface="Open Sauce Medium" charset="1" panose="00000600000000000000"/>
      <p:regular r:id="rId30"/>
    </p:embeddedFont>
    <p:embeddedFont>
      <p:font typeface="Open Sauce Medium Italics" charset="1" panose="00000600000000000000"/>
      <p:regular r:id="rId31"/>
    </p:embeddedFont>
    <p:embeddedFont>
      <p:font typeface="Open Sauce Semi-Bold" charset="1" panose="00000700000000000000"/>
      <p:regular r:id="rId32"/>
    </p:embeddedFont>
    <p:embeddedFont>
      <p:font typeface="Open Sauce Semi-Bold Italics" charset="1" panose="00000700000000000000"/>
      <p:regular r:id="rId33"/>
    </p:embeddedFont>
    <p:embeddedFont>
      <p:font typeface="Open Sauce Heavy" charset="1" panose="00000A00000000000000"/>
      <p:regular r:id="rId34"/>
    </p:embeddedFont>
    <p:embeddedFont>
      <p:font typeface="Open Sauce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53" Target="slides/slide18.xml" Type="http://schemas.openxmlformats.org/officeDocument/2006/relationships/slide"/><Relationship Id="rId54" Target="slides/slide19.xml" Type="http://schemas.openxmlformats.org/officeDocument/2006/relationships/slide"/><Relationship Id="rId55" Target="slides/slide20.xml" Type="http://schemas.openxmlformats.org/officeDocument/2006/relationships/slide"/><Relationship Id="rId56" Target="slides/slide21.xml" Type="http://schemas.openxmlformats.org/officeDocument/2006/relationships/slide"/><Relationship Id="rId57" Target="slides/slide22.xml" Type="http://schemas.openxmlformats.org/officeDocument/2006/relationships/slide"/><Relationship Id="rId58" Target="slides/slide2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236347" y="4348786"/>
            <a:ext cx="9815307" cy="276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 Bold"/>
              </a:rPr>
              <a:t>NETWORK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36347" y="3438109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COLLEGE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19596" y="7482578"/>
            <a:ext cx="12848809" cy="44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COMPUTER NETWORK LAB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8442" y="8305216"/>
            <a:ext cx="5907667" cy="145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1"/>
              </a:lnSpc>
            </a:pPr>
            <a:r>
              <a:rPr lang="en-US" sz="2131" spc="112">
                <a:solidFill>
                  <a:srgbClr val="231F20"/>
                </a:solidFill>
                <a:latin typeface="Montserrat Classic Bold"/>
              </a:rPr>
              <a:t>ABUBAKR KHANOONI-A2 27</a:t>
            </a:r>
          </a:p>
          <a:p>
            <a:pPr algn="ctr">
              <a:lnSpc>
                <a:spcPts val="2941"/>
              </a:lnSpc>
            </a:pPr>
            <a:r>
              <a:rPr lang="en-US" sz="2131" spc="112">
                <a:solidFill>
                  <a:srgbClr val="231F20"/>
                </a:solidFill>
                <a:latin typeface="Montserrat Classic Bold"/>
              </a:rPr>
              <a:t>DEVASHREE AMBEGAOKAR-A1 03</a:t>
            </a:r>
          </a:p>
          <a:p>
            <a:pPr algn="ctr">
              <a:lnSpc>
                <a:spcPts val="2941"/>
              </a:lnSpc>
            </a:pPr>
            <a:r>
              <a:rPr lang="en-US" sz="2131" spc="112">
                <a:solidFill>
                  <a:srgbClr val="231F20"/>
                </a:solidFill>
                <a:latin typeface="Montserrat Classic Bold"/>
              </a:rPr>
              <a:t>ANKIT BHAD-A2 34</a:t>
            </a:r>
          </a:p>
          <a:p>
            <a:pPr algn="ctr">
              <a:lnSpc>
                <a:spcPts val="2941"/>
              </a:lnSpc>
            </a:pPr>
            <a:r>
              <a:rPr lang="en-US" sz="2131" spc="112">
                <a:solidFill>
                  <a:srgbClr val="231F20"/>
                </a:solidFill>
                <a:latin typeface="Montserrat Classic Bold"/>
              </a:rPr>
              <a:t>AYUSH TALPELWAR-A2 39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35253">
            <a:off x="12354846" y="5387383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96796"/>
            <a:ext cx="8105069" cy="5625724"/>
          </a:xfrm>
          <a:custGeom>
            <a:avLst/>
            <a:gdLst/>
            <a:ahLst/>
            <a:cxnLst/>
            <a:rect r="r" b="b" t="t" l="l"/>
            <a:pathLst>
              <a:path h="5625724" w="8105069">
                <a:moveTo>
                  <a:pt x="0" y="0"/>
                </a:moveTo>
                <a:lnTo>
                  <a:pt x="8105069" y="0"/>
                </a:lnTo>
                <a:lnTo>
                  <a:pt x="8105069" y="5625724"/>
                </a:lnTo>
                <a:lnTo>
                  <a:pt x="0" y="5625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30932" y="1028700"/>
            <a:ext cx="7328368" cy="5677511"/>
          </a:xfrm>
          <a:custGeom>
            <a:avLst/>
            <a:gdLst/>
            <a:ahLst/>
            <a:cxnLst/>
            <a:rect r="r" b="b" t="t" l="l"/>
            <a:pathLst>
              <a:path h="5677511" w="7328368">
                <a:moveTo>
                  <a:pt x="0" y="0"/>
                </a:moveTo>
                <a:lnTo>
                  <a:pt x="7328368" y="0"/>
                </a:lnTo>
                <a:lnTo>
                  <a:pt x="7328368" y="5677511"/>
                </a:lnTo>
                <a:lnTo>
                  <a:pt x="0" y="56775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9" t="-2579" r="-57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706211"/>
            <a:ext cx="10580717" cy="3168844"/>
          </a:xfrm>
          <a:custGeom>
            <a:avLst/>
            <a:gdLst/>
            <a:ahLst/>
            <a:cxnLst/>
            <a:rect r="r" b="b" t="t" l="l"/>
            <a:pathLst>
              <a:path h="3168844" w="10580717">
                <a:moveTo>
                  <a:pt x="0" y="0"/>
                </a:moveTo>
                <a:lnTo>
                  <a:pt x="10580717" y="0"/>
                </a:lnTo>
                <a:lnTo>
                  <a:pt x="10580717" y="3168844"/>
                </a:lnTo>
                <a:lnTo>
                  <a:pt x="0" y="31688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21465" y="-75680"/>
            <a:ext cx="14645070" cy="110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7"/>
              </a:lnSpc>
              <a:spcBef>
                <a:spcPct val="0"/>
              </a:spcBef>
            </a:pPr>
            <a:r>
              <a:rPr lang="en-US" sz="6520" spc="638">
                <a:solidFill>
                  <a:srgbClr val="231F20"/>
                </a:solidFill>
                <a:latin typeface="Oswald Bold"/>
              </a:rPr>
              <a:t>CONFIGURING IP ADDRESSES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36706"/>
            <a:ext cx="6889073" cy="7357718"/>
          </a:xfrm>
          <a:custGeom>
            <a:avLst/>
            <a:gdLst/>
            <a:ahLst/>
            <a:cxnLst/>
            <a:rect r="r" b="b" t="t" l="l"/>
            <a:pathLst>
              <a:path h="7357718" w="6889073">
                <a:moveTo>
                  <a:pt x="0" y="0"/>
                </a:moveTo>
                <a:lnTo>
                  <a:pt x="6889073" y="0"/>
                </a:lnTo>
                <a:lnTo>
                  <a:pt x="6889073" y="7357718"/>
                </a:lnTo>
                <a:lnTo>
                  <a:pt x="0" y="7357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56901" y="2036706"/>
            <a:ext cx="6309634" cy="7202645"/>
          </a:xfrm>
          <a:custGeom>
            <a:avLst/>
            <a:gdLst/>
            <a:ahLst/>
            <a:cxnLst/>
            <a:rect r="r" b="b" t="t" l="l"/>
            <a:pathLst>
              <a:path h="7202645" w="6309634">
                <a:moveTo>
                  <a:pt x="0" y="0"/>
                </a:moveTo>
                <a:lnTo>
                  <a:pt x="6309634" y="0"/>
                </a:lnTo>
                <a:lnTo>
                  <a:pt x="6309634" y="7202645"/>
                </a:lnTo>
                <a:lnTo>
                  <a:pt x="0" y="7202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21465" y="-75680"/>
            <a:ext cx="14645070" cy="110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7"/>
              </a:lnSpc>
              <a:spcBef>
                <a:spcPct val="0"/>
              </a:spcBef>
            </a:pPr>
            <a:r>
              <a:rPr lang="en-US" sz="6520" spc="638">
                <a:solidFill>
                  <a:srgbClr val="231F20"/>
                </a:solidFill>
                <a:latin typeface="Oswald Bold"/>
              </a:rPr>
              <a:t>CONFIGURING IP ADDRESSES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01249" y="1976890"/>
            <a:ext cx="11285503" cy="5507893"/>
          </a:xfrm>
          <a:custGeom>
            <a:avLst/>
            <a:gdLst/>
            <a:ahLst/>
            <a:cxnLst/>
            <a:rect r="r" b="b" t="t" l="l"/>
            <a:pathLst>
              <a:path h="5507893" w="11285503">
                <a:moveTo>
                  <a:pt x="0" y="0"/>
                </a:moveTo>
                <a:lnTo>
                  <a:pt x="11285502" y="0"/>
                </a:lnTo>
                <a:lnTo>
                  <a:pt x="11285502" y="5507893"/>
                </a:lnTo>
                <a:lnTo>
                  <a:pt x="0" y="5507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1465" y="-75680"/>
            <a:ext cx="14645070" cy="110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7"/>
              </a:lnSpc>
              <a:spcBef>
                <a:spcPct val="0"/>
              </a:spcBef>
            </a:pPr>
            <a:r>
              <a:rPr lang="en-US" sz="6520" spc="638">
                <a:solidFill>
                  <a:srgbClr val="231F20"/>
                </a:solidFill>
                <a:latin typeface="Oswald Bold"/>
              </a:rPr>
              <a:t>CONFIGURATION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11680" y="7841971"/>
            <a:ext cx="14264640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231F20"/>
                </a:solidFill>
                <a:latin typeface="Open Sauce Bold"/>
              </a:rPr>
              <a:t>Each  Section will have a seperate wifi and password to ensure security and reliability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42851" y="2092534"/>
            <a:ext cx="13202298" cy="5083776"/>
          </a:xfrm>
          <a:custGeom>
            <a:avLst/>
            <a:gdLst/>
            <a:ahLst/>
            <a:cxnLst/>
            <a:rect r="r" b="b" t="t" l="l"/>
            <a:pathLst>
              <a:path h="5083776" w="13202298">
                <a:moveTo>
                  <a:pt x="0" y="0"/>
                </a:moveTo>
                <a:lnTo>
                  <a:pt x="13202298" y="0"/>
                </a:lnTo>
                <a:lnTo>
                  <a:pt x="13202298" y="5083775"/>
                </a:lnTo>
                <a:lnTo>
                  <a:pt x="0" y="5083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1465" y="-75680"/>
            <a:ext cx="14645070" cy="110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7"/>
              </a:lnSpc>
              <a:spcBef>
                <a:spcPct val="0"/>
              </a:spcBef>
            </a:pPr>
            <a:r>
              <a:rPr lang="en-US" sz="6520" spc="638">
                <a:solidFill>
                  <a:srgbClr val="231F20"/>
                </a:solidFill>
                <a:latin typeface="Oswald Bold"/>
              </a:rPr>
              <a:t>CONFIGURATION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57443" y="7583229"/>
            <a:ext cx="12573114" cy="1422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42"/>
              </a:lnSpc>
              <a:spcBef>
                <a:spcPct val="0"/>
              </a:spcBef>
            </a:pPr>
            <a:r>
              <a:rPr lang="en-US" sz="2744">
                <a:solidFill>
                  <a:srgbClr val="000000"/>
                </a:solidFill>
                <a:latin typeface="DM Sans Italics"/>
              </a:rPr>
              <a:t>All main routers will have admin access to configure the terminal and not everyone will have the access to it , particular  router having different password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93066"/>
            <a:ext cx="9331393" cy="6700867"/>
          </a:xfrm>
          <a:custGeom>
            <a:avLst/>
            <a:gdLst/>
            <a:ahLst/>
            <a:cxnLst/>
            <a:rect r="r" b="b" t="t" l="l"/>
            <a:pathLst>
              <a:path h="6700867" w="9331393">
                <a:moveTo>
                  <a:pt x="0" y="0"/>
                </a:moveTo>
                <a:lnTo>
                  <a:pt x="9331393" y="0"/>
                </a:lnTo>
                <a:lnTo>
                  <a:pt x="9331393" y="6700868"/>
                </a:lnTo>
                <a:lnTo>
                  <a:pt x="0" y="6700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94600" y="1793066"/>
            <a:ext cx="8693400" cy="6700867"/>
          </a:xfrm>
          <a:custGeom>
            <a:avLst/>
            <a:gdLst/>
            <a:ahLst/>
            <a:cxnLst/>
            <a:rect r="r" b="b" t="t" l="l"/>
            <a:pathLst>
              <a:path h="6700867" w="8693400">
                <a:moveTo>
                  <a:pt x="0" y="0"/>
                </a:moveTo>
                <a:lnTo>
                  <a:pt x="8693400" y="0"/>
                </a:lnTo>
                <a:lnTo>
                  <a:pt x="8693400" y="6700868"/>
                </a:lnTo>
                <a:lnTo>
                  <a:pt x="0" y="6700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58" r="-4465" b="-255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21465" y="-75680"/>
            <a:ext cx="14645070" cy="110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7"/>
              </a:lnSpc>
              <a:spcBef>
                <a:spcPct val="0"/>
              </a:spcBef>
            </a:pPr>
            <a:r>
              <a:rPr lang="en-US" sz="6520" spc="638">
                <a:solidFill>
                  <a:srgbClr val="231F20"/>
                </a:solidFill>
                <a:latin typeface="Oswald Bold"/>
              </a:rPr>
              <a:t>SSH-CONFIGURATION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7729" y="1221028"/>
            <a:ext cx="10932542" cy="8378694"/>
          </a:xfrm>
          <a:custGeom>
            <a:avLst/>
            <a:gdLst/>
            <a:ahLst/>
            <a:cxnLst/>
            <a:rect r="r" b="b" t="t" l="l"/>
            <a:pathLst>
              <a:path h="8378694" w="10932542">
                <a:moveTo>
                  <a:pt x="0" y="0"/>
                </a:moveTo>
                <a:lnTo>
                  <a:pt x="10932542" y="0"/>
                </a:lnTo>
                <a:lnTo>
                  <a:pt x="10932542" y="8378694"/>
                </a:lnTo>
                <a:lnTo>
                  <a:pt x="0" y="8378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69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1465" y="-75680"/>
            <a:ext cx="14645070" cy="110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7"/>
              </a:lnSpc>
              <a:spcBef>
                <a:spcPct val="0"/>
              </a:spcBef>
            </a:pPr>
            <a:r>
              <a:rPr lang="en-US" sz="6520" spc="638">
                <a:solidFill>
                  <a:srgbClr val="231F20"/>
                </a:solidFill>
                <a:latin typeface="Oswald Bold"/>
              </a:rPr>
              <a:t>SSH-CONFIGURATION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425" y="1472249"/>
            <a:ext cx="16068875" cy="8814751"/>
          </a:xfrm>
          <a:custGeom>
            <a:avLst/>
            <a:gdLst/>
            <a:ahLst/>
            <a:cxnLst/>
            <a:rect r="r" b="b" t="t" l="l"/>
            <a:pathLst>
              <a:path h="8814751" w="16068875">
                <a:moveTo>
                  <a:pt x="0" y="0"/>
                </a:moveTo>
                <a:lnTo>
                  <a:pt x="16068875" y="0"/>
                </a:lnTo>
                <a:lnTo>
                  <a:pt x="16068875" y="8814751"/>
                </a:lnTo>
                <a:lnTo>
                  <a:pt x="0" y="8814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4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1465" y="-75680"/>
            <a:ext cx="14645070" cy="110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7"/>
              </a:lnSpc>
              <a:spcBef>
                <a:spcPct val="0"/>
              </a:spcBef>
            </a:pPr>
            <a:r>
              <a:rPr lang="en-US" sz="6520" spc="638">
                <a:solidFill>
                  <a:srgbClr val="231F20"/>
                </a:solidFill>
                <a:latin typeface="Oswald Bold"/>
              </a:rPr>
              <a:t>PING TEST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5244" y="1398662"/>
            <a:ext cx="15437835" cy="8448313"/>
          </a:xfrm>
          <a:custGeom>
            <a:avLst/>
            <a:gdLst/>
            <a:ahLst/>
            <a:cxnLst/>
            <a:rect r="r" b="b" t="t" l="l"/>
            <a:pathLst>
              <a:path h="8448313" w="15437835">
                <a:moveTo>
                  <a:pt x="0" y="0"/>
                </a:moveTo>
                <a:lnTo>
                  <a:pt x="15437835" y="0"/>
                </a:lnTo>
                <a:lnTo>
                  <a:pt x="15437835" y="8448313"/>
                </a:lnTo>
                <a:lnTo>
                  <a:pt x="0" y="8448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7" t="0" r="-101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1465" y="-75680"/>
            <a:ext cx="14645070" cy="110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7"/>
              </a:lnSpc>
              <a:spcBef>
                <a:spcPct val="0"/>
              </a:spcBef>
            </a:pPr>
            <a:r>
              <a:rPr lang="en-US" sz="6520" spc="638">
                <a:solidFill>
                  <a:srgbClr val="231F20"/>
                </a:solidFill>
                <a:latin typeface="Oswald Bold"/>
              </a:rPr>
              <a:t>WEB ACCESS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79147" y="1028700"/>
            <a:ext cx="14287388" cy="8788174"/>
          </a:xfrm>
          <a:custGeom>
            <a:avLst/>
            <a:gdLst/>
            <a:ahLst/>
            <a:cxnLst/>
            <a:rect r="r" b="b" t="t" l="l"/>
            <a:pathLst>
              <a:path h="8788174" w="14287388">
                <a:moveTo>
                  <a:pt x="0" y="0"/>
                </a:moveTo>
                <a:lnTo>
                  <a:pt x="14287388" y="0"/>
                </a:lnTo>
                <a:lnTo>
                  <a:pt x="14287388" y="8788174"/>
                </a:lnTo>
                <a:lnTo>
                  <a:pt x="0" y="8788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46" r="0" b="-664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1465" y="-75680"/>
            <a:ext cx="14645070" cy="110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7"/>
              </a:lnSpc>
              <a:spcBef>
                <a:spcPct val="0"/>
              </a:spcBef>
            </a:pPr>
            <a:r>
              <a:rPr lang="en-US" sz="6520" spc="638">
                <a:solidFill>
                  <a:srgbClr val="231F20"/>
                </a:solidFill>
                <a:latin typeface="Oswald Bold"/>
              </a:rPr>
              <a:t>EMAIL SERVICE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4364" y="1028700"/>
            <a:ext cx="16534936" cy="8722532"/>
          </a:xfrm>
          <a:custGeom>
            <a:avLst/>
            <a:gdLst/>
            <a:ahLst/>
            <a:cxnLst/>
            <a:rect r="r" b="b" t="t" l="l"/>
            <a:pathLst>
              <a:path h="8722532" w="16534936">
                <a:moveTo>
                  <a:pt x="0" y="0"/>
                </a:moveTo>
                <a:lnTo>
                  <a:pt x="16534936" y="0"/>
                </a:lnTo>
                <a:lnTo>
                  <a:pt x="16534936" y="8722532"/>
                </a:lnTo>
                <a:lnTo>
                  <a:pt x="0" y="872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5" t="0" r="-216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1465" y="-75680"/>
            <a:ext cx="14645070" cy="110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7"/>
              </a:lnSpc>
              <a:spcBef>
                <a:spcPct val="0"/>
              </a:spcBef>
            </a:pPr>
            <a:r>
              <a:rPr lang="en-US" sz="6520" spc="638">
                <a:solidFill>
                  <a:srgbClr val="231F20"/>
                </a:solidFill>
                <a:latin typeface="Oswald Bold"/>
              </a:rPr>
              <a:t>FINAL NETWORK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93322" y="3589915"/>
            <a:ext cx="1400485" cy="4492928"/>
            <a:chOff x="0" y="0"/>
            <a:chExt cx="368852" cy="11833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183323"/>
            </a:xfrm>
            <a:custGeom>
              <a:avLst/>
              <a:gdLst/>
              <a:ahLst/>
              <a:cxnLst/>
              <a:rect r="r" b="b" t="t" l="l"/>
              <a:pathLst>
                <a:path h="1183323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183323"/>
                  </a:lnTo>
                  <a:lnTo>
                    <a:pt x="0" y="118332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202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05354" y="3913403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05354" y="4710522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05354" y="5591679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05354" y="6388799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24955" y="718117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81432" y="4021355"/>
            <a:ext cx="8414208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INTRODUCTION AND NETWORK 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81432" y="4815573"/>
            <a:ext cx="8570447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IMPLEMENTATION AND FLOW DIAGRAM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81432" y="573566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CONFIGURATION AND SECURITY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81432" y="6529881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RESULT AND CONCLUSION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81432" y="733072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FUTUTRE WORK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1465" y="-75680"/>
            <a:ext cx="14645070" cy="110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7"/>
              </a:lnSpc>
              <a:spcBef>
                <a:spcPct val="0"/>
              </a:spcBef>
            </a:pPr>
            <a:r>
              <a:rPr lang="en-US" sz="6520" spc="638">
                <a:solidFill>
                  <a:srgbClr val="231F20"/>
                </a:solidFill>
                <a:latin typeface="Oswald Bold"/>
              </a:rPr>
              <a:t>RESULT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5731" y="1164650"/>
            <a:ext cx="17460982" cy="827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8"/>
              </a:lnSpc>
              <a:spcBef>
                <a:spcPct val="0"/>
              </a:spcBef>
            </a:pPr>
            <a:r>
              <a:rPr lang="en-US" sz="2716" spc="266">
                <a:solidFill>
                  <a:srgbClr val="231F20"/>
                </a:solidFill>
                <a:latin typeface="DM Sans Bold"/>
              </a:rPr>
              <a:t>OBJECTIVE:</a:t>
            </a:r>
          </a:p>
          <a:p>
            <a:pPr algn="just">
              <a:lnSpc>
                <a:spcPts val="3472"/>
              </a:lnSpc>
              <a:spcBef>
                <a:spcPct val="0"/>
              </a:spcBef>
            </a:pPr>
            <a:r>
              <a:rPr lang="en-US" sz="2516" spc="246">
                <a:solidFill>
                  <a:srgbClr val="231F20"/>
                </a:solidFill>
                <a:latin typeface="DM Sans"/>
              </a:rPr>
              <a:t>DIGITALIZATION: INITIATED WITH THE GOAL OF MODERNIZING EDUCATIONAL PRACTICES THROUGH TECHNOLOGICAL INTEGRATION.</a:t>
            </a:r>
          </a:p>
          <a:p>
            <a:pPr algn="just">
              <a:lnSpc>
                <a:spcPts val="3472"/>
              </a:lnSpc>
              <a:spcBef>
                <a:spcPct val="0"/>
              </a:spcBef>
            </a:pPr>
            <a:r>
              <a:rPr lang="en-US" sz="2516" spc="246">
                <a:solidFill>
                  <a:srgbClr val="231F20"/>
                </a:solidFill>
                <a:latin typeface="DM Sans"/>
              </a:rPr>
              <a:t>WIRELESS NETWORK DESIGN: FOCUSED ON ENHANCING MOBILITY AND EFFICIENCY WITHIN THE UNIVERSITY ENVIRONMENT.</a:t>
            </a:r>
          </a:p>
          <a:p>
            <a:pPr algn="just">
              <a:lnSpc>
                <a:spcPts val="3472"/>
              </a:lnSpc>
              <a:spcBef>
                <a:spcPct val="0"/>
              </a:spcBef>
            </a:pPr>
          </a:p>
          <a:p>
            <a:pPr algn="just">
              <a:lnSpc>
                <a:spcPts val="3472"/>
              </a:lnSpc>
              <a:spcBef>
                <a:spcPct val="0"/>
              </a:spcBef>
            </a:pPr>
            <a:r>
              <a:rPr lang="en-US" sz="2516" spc="246">
                <a:solidFill>
                  <a:srgbClr val="231F20"/>
                </a:solidFill>
                <a:latin typeface="DM Sans Bold"/>
              </a:rPr>
              <a:t>COMPONENTS INTEGRATED:</a:t>
            </a:r>
          </a:p>
          <a:p>
            <a:pPr algn="just">
              <a:lnSpc>
                <a:spcPts val="3472"/>
              </a:lnSpc>
              <a:spcBef>
                <a:spcPct val="0"/>
              </a:spcBef>
            </a:pPr>
            <a:r>
              <a:rPr lang="en-US" sz="2516" spc="246">
                <a:solidFill>
                  <a:srgbClr val="231F20"/>
                </a:solidFill>
                <a:latin typeface="DM Sans"/>
              </a:rPr>
              <a:t>TOPOLOGY: UTILIZED SERVERS, ROUTERS, SWITCHES, AND END DEVICES IN A MULTI-AREA NETWORK SETUP.</a:t>
            </a:r>
          </a:p>
          <a:p>
            <a:pPr algn="just">
              <a:lnSpc>
                <a:spcPts val="3472"/>
              </a:lnSpc>
              <a:spcBef>
                <a:spcPct val="0"/>
              </a:spcBef>
            </a:pPr>
            <a:r>
              <a:rPr lang="en-US" sz="2516" spc="246">
                <a:solidFill>
                  <a:srgbClr val="231F20"/>
                </a:solidFill>
                <a:latin typeface="DM Sans"/>
              </a:rPr>
              <a:t>SERVER FUNCTIONS: DNS SERVER, WEB SERVER, AND EMAIL SERVER IMPLEMENTED FOR SMOOTH COMMUNICATION ACROSS DIFFERENT AREAS AND WITHIN THE UNIVERSITY DOMAIN.</a:t>
            </a:r>
          </a:p>
          <a:p>
            <a:pPr algn="just">
              <a:lnSpc>
                <a:spcPts val="3472"/>
              </a:lnSpc>
              <a:spcBef>
                <a:spcPct val="0"/>
              </a:spcBef>
            </a:pPr>
            <a:r>
              <a:rPr lang="en-US" sz="2516" spc="246">
                <a:solidFill>
                  <a:srgbClr val="231F20"/>
                </a:solidFill>
                <a:latin typeface="DM Sans"/>
              </a:rPr>
              <a:t>SECURITY MEASURES: EMPLOYED CONSOLE PASSWORDS AND SSH PROTOCOL TO ENSURE SECURE DATA TRANSFER.</a:t>
            </a:r>
          </a:p>
          <a:p>
            <a:pPr algn="just">
              <a:lnSpc>
                <a:spcPts val="3472"/>
              </a:lnSpc>
              <a:spcBef>
                <a:spcPct val="0"/>
              </a:spcBef>
            </a:pPr>
          </a:p>
          <a:p>
            <a:pPr algn="just">
              <a:lnSpc>
                <a:spcPts val="3472"/>
              </a:lnSpc>
              <a:spcBef>
                <a:spcPct val="0"/>
              </a:spcBef>
            </a:pPr>
            <a:r>
              <a:rPr lang="en-US" sz="2516" spc="246">
                <a:solidFill>
                  <a:srgbClr val="231F20"/>
                </a:solidFill>
                <a:latin typeface="DM Sans Bold"/>
              </a:rPr>
              <a:t>ACHIEVEMENTS:</a:t>
            </a:r>
          </a:p>
          <a:p>
            <a:pPr algn="just">
              <a:lnSpc>
                <a:spcPts val="3472"/>
              </a:lnSpc>
              <a:spcBef>
                <a:spcPct val="0"/>
              </a:spcBef>
            </a:pPr>
            <a:r>
              <a:rPr lang="en-US" sz="2516" spc="246">
                <a:solidFill>
                  <a:srgbClr val="231F20"/>
                </a:solidFill>
                <a:latin typeface="DM Sans"/>
              </a:rPr>
              <a:t>SUCCESSFULLY IMPLEMENTED A FUNCTIONAL AND SECURE WIRELESS NETWORK CATERING TO THE NEEDS OF STUDENT-TEACHER COMMUNICATION.</a:t>
            </a:r>
          </a:p>
          <a:p>
            <a:pPr algn="just">
              <a:lnSpc>
                <a:spcPts val="3472"/>
              </a:lnSpc>
              <a:spcBef>
                <a:spcPct val="0"/>
              </a:spcBef>
            </a:pPr>
            <a:r>
              <a:rPr lang="en-US" sz="2516" spc="246">
                <a:solidFill>
                  <a:srgbClr val="231F20"/>
                </a:solidFill>
                <a:latin typeface="DM Sans"/>
              </a:rPr>
              <a:t>ESTABLISHED A CLEAN AND EFFICIENT NETWORK INFRASTRUCTURE, REPLACING A WIRED SETUP FOR ENHANCED USABILITY.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0533" y="-75680"/>
            <a:ext cx="17086933" cy="110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7"/>
              </a:lnSpc>
              <a:spcBef>
                <a:spcPct val="0"/>
              </a:spcBef>
            </a:pPr>
            <a:r>
              <a:rPr lang="en-US" sz="6520" spc="638">
                <a:solidFill>
                  <a:srgbClr val="231F20"/>
                </a:solidFill>
                <a:latin typeface="Oswald Bold"/>
              </a:rPr>
              <a:t>CONCLUSION AND FUTURE ENHANCEMENT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8521" y="1510033"/>
            <a:ext cx="18009479" cy="8044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3"/>
              </a:lnSpc>
              <a:spcBef>
                <a:spcPct val="0"/>
              </a:spcBef>
            </a:pPr>
            <a:r>
              <a:rPr lang="en-US" sz="2901" spc="284">
                <a:solidFill>
                  <a:srgbClr val="231F20"/>
                </a:solidFill>
                <a:latin typeface="DM Sans Bold"/>
              </a:rPr>
              <a:t>CONCLUSION:</a:t>
            </a:r>
          </a:p>
          <a:p>
            <a:pPr>
              <a:lnSpc>
                <a:spcPts val="4003"/>
              </a:lnSpc>
              <a:spcBef>
                <a:spcPct val="0"/>
              </a:spcBef>
            </a:pPr>
            <a:r>
              <a:rPr lang="en-US" sz="2901" spc="284">
                <a:solidFill>
                  <a:srgbClr val="231F20"/>
                </a:solidFill>
                <a:latin typeface="DM Sans"/>
              </a:rPr>
              <a:t>EFFICIENCY: ACHIEVED IMPROVED MOBILITY AND EFFICIENCY THROUGH THE DEPLOYMENT OF A WIRELESS NETWORK.</a:t>
            </a:r>
          </a:p>
          <a:p>
            <a:pPr>
              <a:lnSpc>
                <a:spcPts val="4003"/>
              </a:lnSpc>
              <a:spcBef>
                <a:spcPct val="0"/>
              </a:spcBef>
            </a:pPr>
            <a:r>
              <a:rPr lang="en-US" sz="2901" spc="284">
                <a:solidFill>
                  <a:srgbClr val="231F20"/>
                </a:solidFill>
                <a:latin typeface="DM Sans"/>
              </a:rPr>
              <a:t>FUNCTIONALITY: INTEGRATED ESSENTIAL SERVER FUNCTIONS FACILITATING SEAMLESS COMMUNICATION AMONG STUDENTS, TEACHERS, AND INTRA-UNIVERSITY DEPARTMENTS.</a:t>
            </a:r>
          </a:p>
          <a:p>
            <a:pPr>
              <a:lnSpc>
                <a:spcPts val="4003"/>
              </a:lnSpc>
              <a:spcBef>
                <a:spcPct val="0"/>
              </a:spcBef>
            </a:pPr>
            <a:r>
              <a:rPr lang="en-US" sz="2901" spc="284">
                <a:solidFill>
                  <a:srgbClr val="231F20"/>
                </a:solidFill>
                <a:latin typeface="DM Sans"/>
              </a:rPr>
              <a:t>SECURITY: ENSURED DATA SECURITY THROUGH CONSOLE PASSWORDS AND SSH PROTOCOL, PRIORITIZING SAFE DATA TRANSMISSION.</a:t>
            </a:r>
          </a:p>
          <a:p>
            <a:pPr>
              <a:lnSpc>
                <a:spcPts val="4003"/>
              </a:lnSpc>
              <a:spcBef>
                <a:spcPct val="0"/>
              </a:spcBef>
            </a:pPr>
          </a:p>
          <a:p>
            <a:pPr>
              <a:lnSpc>
                <a:spcPts val="4003"/>
              </a:lnSpc>
              <a:spcBef>
                <a:spcPct val="0"/>
              </a:spcBef>
            </a:pPr>
            <a:r>
              <a:rPr lang="en-US" sz="2901" spc="284">
                <a:solidFill>
                  <a:srgbClr val="231F20"/>
                </a:solidFill>
                <a:latin typeface="DM Sans Bold"/>
              </a:rPr>
              <a:t>FUTURE DEVELOPMENT:</a:t>
            </a:r>
          </a:p>
          <a:p>
            <a:pPr>
              <a:lnSpc>
                <a:spcPts val="4003"/>
              </a:lnSpc>
              <a:spcBef>
                <a:spcPct val="0"/>
              </a:spcBef>
            </a:pPr>
            <a:r>
              <a:rPr lang="en-US" sz="2901" spc="284">
                <a:solidFill>
                  <a:srgbClr val="231F20"/>
                </a:solidFill>
                <a:latin typeface="DM Sans"/>
              </a:rPr>
              <a:t>SCALABILITY: PLAN TO FURTHER DEVELOP THE NETWORK FOR INCREASED SUPPORT AND COVERAGE.</a:t>
            </a:r>
          </a:p>
          <a:p>
            <a:pPr>
              <a:lnSpc>
                <a:spcPts val="4003"/>
              </a:lnSpc>
              <a:spcBef>
                <a:spcPct val="0"/>
              </a:spcBef>
            </a:pPr>
            <a:r>
              <a:rPr lang="en-US" sz="2901" spc="284">
                <a:solidFill>
                  <a:srgbClr val="231F20"/>
                </a:solidFill>
                <a:latin typeface="DM Sans"/>
              </a:rPr>
              <a:t>ADDITIONAL FUNCTIONALITY: CONSIDERATION OF ADDING MORE FEATURES TO EXPAND AND ENHANCE THE EXISTING NETWORK'S CAPABILITIES.</a:t>
            </a:r>
          </a:p>
          <a:p>
            <a:pPr>
              <a:lnSpc>
                <a:spcPts val="4003"/>
              </a:lnSpc>
              <a:spcBef>
                <a:spcPct val="0"/>
              </a:spcBef>
            </a:pPr>
            <a:r>
              <a:rPr lang="en-US" sz="2901" spc="284">
                <a:solidFill>
                  <a:srgbClr val="231F20"/>
                </a:solidFill>
                <a:latin typeface="DM Sans"/>
              </a:rPr>
              <a:t>OPTIMIZATION: CONTINUAL OPTIMIZATION OF CONFIGURATIONS AND SPECIFICATIONS TO ADAPT TO EVOLVING TECHNOLOGICAL NEEDS.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740109"/>
            <a:ext cx="18288000" cy="6372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1"/>
              </a:lnSpc>
              <a:spcBef>
                <a:spcPct val="0"/>
              </a:spcBef>
            </a:pPr>
            <a:r>
              <a:rPr lang="en-US" sz="3320" spc="325">
                <a:solidFill>
                  <a:srgbClr val="000000"/>
                </a:solidFill>
                <a:latin typeface="Oswald Bold"/>
              </a:rPr>
              <a:t>HTTPS://EN.WIKIPEDIA.ORG/WIKI/PACKET_TRACER</a:t>
            </a:r>
          </a:p>
          <a:p>
            <a:pPr algn="ctr">
              <a:lnSpc>
                <a:spcPts val="4581"/>
              </a:lnSpc>
              <a:spcBef>
                <a:spcPct val="0"/>
              </a:spcBef>
            </a:pPr>
          </a:p>
          <a:p>
            <a:pPr algn="ctr">
              <a:lnSpc>
                <a:spcPts val="4581"/>
              </a:lnSpc>
              <a:spcBef>
                <a:spcPct val="0"/>
              </a:spcBef>
            </a:pPr>
            <a:r>
              <a:rPr lang="en-US" sz="3320" spc="325">
                <a:solidFill>
                  <a:srgbClr val="000000"/>
                </a:solidFill>
                <a:latin typeface="Oswald Bold"/>
              </a:rPr>
              <a:t>HTTPS://WWW.PAESSLER.COM/IT-EXPLAINED/SERVER</a:t>
            </a:r>
          </a:p>
          <a:p>
            <a:pPr algn="ctr">
              <a:lnSpc>
                <a:spcPts val="4581"/>
              </a:lnSpc>
              <a:spcBef>
                <a:spcPct val="0"/>
              </a:spcBef>
            </a:pPr>
          </a:p>
          <a:p>
            <a:pPr algn="ctr">
              <a:lnSpc>
                <a:spcPts val="4581"/>
              </a:lnSpc>
              <a:spcBef>
                <a:spcPct val="0"/>
              </a:spcBef>
            </a:pPr>
            <a:r>
              <a:rPr lang="en-US" sz="3320" spc="325">
                <a:solidFill>
                  <a:srgbClr val="000000"/>
                </a:solidFill>
                <a:latin typeface="Oswald Bold"/>
              </a:rPr>
              <a:t>HTTPS://COMPUTERNETWORKING747640215.WORDPRESS.COM/2018/07/05/SECURE-SHELL-SSH-CONFIGURATION-ON-A-SWITCH-AND-ROUTER-IN-PACKET-TRACER/</a:t>
            </a:r>
          </a:p>
          <a:p>
            <a:pPr algn="ctr">
              <a:lnSpc>
                <a:spcPts val="4581"/>
              </a:lnSpc>
              <a:spcBef>
                <a:spcPct val="0"/>
              </a:spcBef>
            </a:pPr>
          </a:p>
          <a:p>
            <a:pPr algn="ctr">
              <a:lnSpc>
                <a:spcPts val="4581"/>
              </a:lnSpc>
              <a:spcBef>
                <a:spcPct val="0"/>
              </a:spcBef>
            </a:pPr>
            <a:r>
              <a:rPr lang="en-US" sz="3320" spc="325">
                <a:solidFill>
                  <a:srgbClr val="000000"/>
                </a:solidFill>
                <a:latin typeface="Oswald Bold"/>
              </a:rPr>
              <a:t>HTTP://ROUTER.OVER-BLOG.COM/ARTICLE-HOW-TO-CONFIGURE-CISCO-ROUTER-PASSWORD-106850439.HTML</a:t>
            </a:r>
          </a:p>
          <a:p>
            <a:pPr algn="ctr">
              <a:lnSpc>
                <a:spcPts val="4581"/>
              </a:lnSpc>
              <a:spcBef>
                <a:spcPct val="0"/>
              </a:spcBef>
            </a:pPr>
          </a:p>
          <a:p>
            <a:pPr algn="ctr">
              <a:lnSpc>
                <a:spcPts val="4581"/>
              </a:lnSpc>
              <a:spcBef>
                <a:spcPct val="0"/>
              </a:spcBef>
            </a:pPr>
            <a:r>
              <a:rPr lang="en-US" sz="3320" spc="325">
                <a:solidFill>
                  <a:srgbClr val="000000"/>
                </a:solidFill>
                <a:latin typeface="Oswald Bold"/>
              </a:rPr>
              <a:t>HTTPS://WWW.COGNOSCAPE.COM/BENEFITS-GOING-WIRELESS/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21465" y="-75680"/>
            <a:ext cx="14645070" cy="110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7"/>
              </a:lnSpc>
              <a:spcBef>
                <a:spcPct val="0"/>
              </a:spcBef>
            </a:pPr>
            <a:r>
              <a:rPr lang="en-US" sz="6520" spc="638">
                <a:solidFill>
                  <a:srgbClr val="231F20"/>
                </a:solidFill>
                <a:latin typeface="Oswald Bold"/>
              </a:rPr>
              <a:t>REFERENCES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51540" y="1028700"/>
            <a:ext cx="8782396" cy="8229600"/>
          </a:xfrm>
          <a:custGeom>
            <a:avLst/>
            <a:gdLst/>
            <a:ahLst/>
            <a:cxnLst/>
            <a:rect r="r" b="b" t="t" l="l"/>
            <a:pathLst>
              <a:path h="8229600" w="8782396">
                <a:moveTo>
                  <a:pt x="0" y="0"/>
                </a:moveTo>
                <a:lnTo>
                  <a:pt x="8782397" y="0"/>
                </a:lnTo>
                <a:lnTo>
                  <a:pt x="87823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75" r="0" b="-8475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105968" y="2231153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79578" y="7719385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75290" y="7429609"/>
            <a:ext cx="2812710" cy="2649573"/>
          </a:xfrm>
          <a:custGeom>
            <a:avLst/>
            <a:gdLst/>
            <a:ahLst/>
            <a:cxnLst/>
            <a:rect r="r" b="b" t="t" l="l"/>
            <a:pathLst>
              <a:path h="2649573" w="2812710">
                <a:moveTo>
                  <a:pt x="0" y="0"/>
                </a:moveTo>
                <a:lnTo>
                  <a:pt x="2812710" y="0"/>
                </a:lnTo>
                <a:lnTo>
                  <a:pt x="2812710" y="2649573"/>
                </a:lnTo>
                <a:lnTo>
                  <a:pt x="0" y="26495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6816" y="99804"/>
            <a:ext cx="10612146" cy="168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6816" y="1959313"/>
            <a:ext cx="16591108" cy="1304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4"/>
              </a:lnSpc>
            </a:pPr>
            <a:r>
              <a:rPr lang="en-US" sz="2510" spc="246">
                <a:solidFill>
                  <a:srgbClr val="231F20"/>
                </a:solidFill>
                <a:latin typeface="DM Sans Bold"/>
              </a:rPr>
              <a:t>Aim: The aim of this project is to design the topology of the university network using the software Cisco Packet Tracer with the implementation of wireless networking systems. </a:t>
            </a:r>
          </a:p>
          <a:p>
            <a:pPr algn="l" marL="0" indent="0" lvl="0">
              <a:lnSpc>
                <a:spcPts val="346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16816" y="3196007"/>
            <a:ext cx="13799895" cy="555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0724" indent="-265362" lvl="1">
              <a:lnSpc>
                <a:spcPts val="3392"/>
              </a:lnSpc>
              <a:buFont typeface="Arial"/>
              <a:buChar char="•"/>
            </a:pPr>
            <a:r>
              <a:rPr lang="en-US" sz="2458" spc="240">
                <a:solidFill>
                  <a:srgbClr val="231F20"/>
                </a:solidFill>
                <a:latin typeface="DM Sans Bold"/>
              </a:rPr>
              <a:t>Simulation focuses on campus network using wireless networking for mobility and efficiency.</a:t>
            </a:r>
          </a:p>
          <a:p>
            <a:pPr algn="just" marL="530724" indent="-265362" lvl="1">
              <a:lnSpc>
                <a:spcPts val="3392"/>
              </a:lnSpc>
              <a:buFont typeface="Arial"/>
              <a:buChar char="•"/>
            </a:pPr>
            <a:r>
              <a:rPr lang="en-US" sz="2458" spc="240">
                <a:solidFill>
                  <a:srgbClr val="231F20"/>
                </a:solidFill>
                <a:latin typeface="DM Sans Bold"/>
              </a:rPr>
              <a:t>Divided into campus and hostel areas to showcase connectivity within university premises.</a:t>
            </a:r>
          </a:p>
          <a:p>
            <a:pPr algn="just" marL="530724" indent="-265362" lvl="1">
              <a:lnSpc>
                <a:spcPts val="3392"/>
              </a:lnSpc>
              <a:buFont typeface="Arial"/>
              <a:buChar char="•"/>
            </a:pPr>
            <a:r>
              <a:rPr lang="en-US" sz="2458" spc="240">
                <a:solidFill>
                  <a:srgbClr val="231F20"/>
                </a:solidFill>
                <a:latin typeface="DM Sans Bold"/>
              </a:rPr>
              <a:t>Objective: Highlight wireless connectivity in universities for mobile and efficient networking.</a:t>
            </a:r>
          </a:p>
          <a:p>
            <a:pPr algn="just" marL="530724" indent="-265362" lvl="1">
              <a:lnSpc>
                <a:spcPts val="3392"/>
              </a:lnSpc>
              <a:buFont typeface="Arial"/>
              <a:buChar char="•"/>
            </a:pPr>
            <a:r>
              <a:rPr lang="en-US" sz="2458" spc="240">
                <a:solidFill>
                  <a:srgbClr val="231F20"/>
                </a:solidFill>
                <a:latin typeface="DM Sans Bold"/>
              </a:rPr>
              <a:t>Emphasis on mobility; aim to offer equal functionality to all users (staff, students).</a:t>
            </a:r>
          </a:p>
          <a:p>
            <a:pPr algn="just" marL="530724" indent="-265362" lvl="1">
              <a:lnSpc>
                <a:spcPts val="3392"/>
              </a:lnSpc>
              <a:buFont typeface="Arial"/>
              <a:buChar char="•"/>
            </a:pPr>
            <a:r>
              <a:rPr lang="en-US" sz="2458" spc="240">
                <a:solidFill>
                  <a:srgbClr val="231F20"/>
                </a:solidFill>
                <a:latin typeface="DM Sans Bold"/>
              </a:rPr>
              <a:t>Services provided: DNS, Email, HTTP servers for resource utilization.</a:t>
            </a:r>
          </a:p>
          <a:p>
            <a:pPr algn="just" marL="530724" indent="-265362" lvl="1">
              <a:lnSpc>
                <a:spcPts val="3392"/>
              </a:lnSpc>
              <a:buFont typeface="Arial"/>
              <a:buChar char="•"/>
            </a:pPr>
            <a:r>
              <a:rPr lang="en-US" sz="2458" spc="240">
                <a:solidFill>
                  <a:srgbClr val="231F20"/>
                </a:solidFill>
                <a:latin typeface="DM Sans Bold"/>
              </a:rPr>
              <a:t>Functions include internet connectivity, data sharing among users, accessing web services.</a:t>
            </a:r>
          </a:p>
          <a:p>
            <a:pPr algn="just" marL="530724" indent="-265362" lvl="1">
              <a:lnSpc>
                <a:spcPts val="3392"/>
              </a:lnSpc>
              <a:buFont typeface="Arial"/>
              <a:buChar char="•"/>
            </a:pPr>
            <a:r>
              <a:rPr lang="en-US" sz="2458" spc="240">
                <a:solidFill>
                  <a:srgbClr val="231F20"/>
                </a:solidFill>
                <a:latin typeface="DM Sans Bold"/>
              </a:rPr>
              <a:t>Wireless networking essential for seamless processing and access to various functionalities.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1366" y="3297821"/>
            <a:ext cx="16545267" cy="5960479"/>
          </a:xfrm>
          <a:custGeom>
            <a:avLst/>
            <a:gdLst/>
            <a:ahLst/>
            <a:cxnLst/>
            <a:rect r="r" b="b" t="t" l="l"/>
            <a:pathLst>
              <a:path h="5960479" w="16545267">
                <a:moveTo>
                  <a:pt x="0" y="0"/>
                </a:moveTo>
                <a:lnTo>
                  <a:pt x="16545268" y="0"/>
                </a:lnTo>
                <a:lnTo>
                  <a:pt x="16545268" y="5960479"/>
                </a:lnTo>
                <a:lnTo>
                  <a:pt x="0" y="596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6816" y="99804"/>
            <a:ext cx="16142484" cy="168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SECURE SHELL PROTOCOL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0714" y="2376250"/>
            <a:ext cx="14814688" cy="7129800"/>
          </a:xfrm>
          <a:custGeom>
            <a:avLst/>
            <a:gdLst/>
            <a:ahLst/>
            <a:cxnLst/>
            <a:rect r="r" b="b" t="t" l="l"/>
            <a:pathLst>
              <a:path h="7129800" w="14814688">
                <a:moveTo>
                  <a:pt x="0" y="0"/>
                </a:moveTo>
                <a:lnTo>
                  <a:pt x="14814688" y="0"/>
                </a:lnTo>
                <a:lnTo>
                  <a:pt x="14814688" y="7129800"/>
                </a:lnTo>
                <a:lnTo>
                  <a:pt x="0" y="7129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45516" y="99804"/>
            <a:ext cx="16142484" cy="168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SSH PROTOCOL STACK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5438" y="1727455"/>
            <a:ext cx="7911434" cy="3809929"/>
          </a:xfrm>
          <a:custGeom>
            <a:avLst/>
            <a:gdLst/>
            <a:ahLst/>
            <a:cxnLst/>
            <a:rect r="r" b="b" t="t" l="l"/>
            <a:pathLst>
              <a:path h="3809929" w="7911434">
                <a:moveTo>
                  <a:pt x="0" y="0"/>
                </a:moveTo>
                <a:lnTo>
                  <a:pt x="7911434" y="0"/>
                </a:lnTo>
                <a:lnTo>
                  <a:pt x="7911434" y="3809929"/>
                </a:lnTo>
                <a:lnTo>
                  <a:pt x="0" y="3809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5438" y="6310827"/>
            <a:ext cx="8261281" cy="2754829"/>
          </a:xfrm>
          <a:custGeom>
            <a:avLst/>
            <a:gdLst/>
            <a:ahLst/>
            <a:cxnLst/>
            <a:rect r="r" b="b" t="t" l="l"/>
            <a:pathLst>
              <a:path h="2754829" w="8261281">
                <a:moveTo>
                  <a:pt x="0" y="0"/>
                </a:moveTo>
                <a:lnTo>
                  <a:pt x="8261282" y="0"/>
                </a:lnTo>
                <a:lnTo>
                  <a:pt x="8261282" y="2754829"/>
                </a:lnTo>
                <a:lnTo>
                  <a:pt x="0" y="275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655" r="0" b="-56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82956" y="2376059"/>
            <a:ext cx="7276344" cy="5534882"/>
          </a:xfrm>
          <a:custGeom>
            <a:avLst/>
            <a:gdLst/>
            <a:ahLst/>
            <a:cxnLst/>
            <a:rect r="r" b="b" t="t" l="l"/>
            <a:pathLst>
              <a:path h="5534882" w="7276344">
                <a:moveTo>
                  <a:pt x="0" y="0"/>
                </a:moveTo>
                <a:lnTo>
                  <a:pt x="7276344" y="0"/>
                </a:lnTo>
                <a:lnTo>
                  <a:pt x="7276344" y="5534882"/>
                </a:lnTo>
                <a:lnTo>
                  <a:pt x="0" y="5534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54289" y="310044"/>
            <a:ext cx="13779421" cy="1417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09"/>
              </a:lnSpc>
            </a:pPr>
            <a:r>
              <a:rPr lang="en-US" sz="8412" spc="824">
                <a:solidFill>
                  <a:srgbClr val="131211"/>
                </a:solidFill>
                <a:latin typeface="Oswald Bold"/>
              </a:rPr>
              <a:t>NETWORK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3149" y="5470709"/>
            <a:ext cx="6084704" cy="58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</a:pPr>
            <a:r>
              <a:rPr lang="en-US" sz="3452">
                <a:solidFill>
                  <a:srgbClr val="000000"/>
                </a:solidFill>
                <a:latin typeface="Canva Sans Bold"/>
              </a:rPr>
              <a:t>Network Requirement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181" y="9191625"/>
            <a:ext cx="9409795" cy="621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3"/>
              </a:lnSpc>
            </a:pPr>
            <a:r>
              <a:rPr lang="en-US" sz="3652">
                <a:solidFill>
                  <a:srgbClr val="000000"/>
                </a:solidFill>
                <a:latin typeface="Canva Sans Bold"/>
              </a:rPr>
              <a:t>Devices used in our Network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78205" y="8084618"/>
            <a:ext cx="9409795" cy="621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3"/>
              </a:lnSpc>
            </a:pPr>
            <a:r>
              <a:rPr lang="en-US" sz="3652">
                <a:solidFill>
                  <a:srgbClr val="000000"/>
                </a:solidFill>
                <a:latin typeface="Canva Sans Bold"/>
              </a:rPr>
              <a:t>Number of Devices Used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8932" y="1523726"/>
            <a:ext cx="12702922" cy="8763274"/>
          </a:xfrm>
          <a:custGeom>
            <a:avLst/>
            <a:gdLst/>
            <a:ahLst/>
            <a:cxnLst/>
            <a:rect r="r" b="b" t="t" l="l"/>
            <a:pathLst>
              <a:path h="8763274" w="12702922">
                <a:moveTo>
                  <a:pt x="0" y="0"/>
                </a:moveTo>
                <a:lnTo>
                  <a:pt x="12702923" y="0"/>
                </a:lnTo>
                <a:lnTo>
                  <a:pt x="12702923" y="8763274"/>
                </a:lnTo>
                <a:lnTo>
                  <a:pt x="0" y="8763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47" t="0" r="-232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21465" y="419374"/>
            <a:ext cx="14645070" cy="110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7"/>
              </a:lnSpc>
              <a:spcBef>
                <a:spcPct val="0"/>
              </a:spcBef>
            </a:pPr>
            <a:r>
              <a:rPr lang="en-US" sz="6520" spc="638">
                <a:solidFill>
                  <a:srgbClr val="231F20"/>
                </a:solidFill>
                <a:latin typeface="Oswald Bold"/>
              </a:rPr>
              <a:t>IMPLEMENTATION AND FLOW CHART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18081" y="2388820"/>
            <a:ext cx="141022" cy="34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31F20"/>
                </a:solidFill>
                <a:latin typeface="Canva Sans"/>
              </a:rPr>
              <a:t>c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021488"/>
            <a:ext cx="18776704" cy="8265512"/>
          </a:xfrm>
          <a:custGeom>
            <a:avLst/>
            <a:gdLst/>
            <a:ahLst/>
            <a:cxnLst/>
            <a:rect r="r" b="b" t="t" l="l"/>
            <a:pathLst>
              <a:path h="8265512" w="18776704">
                <a:moveTo>
                  <a:pt x="0" y="0"/>
                </a:moveTo>
                <a:lnTo>
                  <a:pt x="18776704" y="0"/>
                </a:lnTo>
                <a:lnTo>
                  <a:pt x="18776704" y="8265512"/>
                </a:lnTo>
                <a:lnTo>
                  <a:pt x="0" y="8265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47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50804" y="381157"/>
            <a:ext cx="13436942" cy="1171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19"/>
              </a:lnSpc>
              <a:spcBef>
                <a:spcPct val="0"/>
              </a:spcBef>
            </a:pPr>
            <a:r>
              <a:rPr lang="en-US" sz="6898" spc="676">
                <a:solidFill>
                  <a:srgbClr val="231F20"/>
                </a:solidFill>
                <a:latin typeface="Oswald Bold"/>
              </a:rPr>
              <a:t>DESIGN OF THE NETWORK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1529519" y="5181051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2868" y="1263485"/>
            <a:ext cx="5182653" cy="4315114"/>
          </a:xfrm>
          <a:custGeom>
            <a:avLst/>
            <a:gdLst/>
            <a:ahLst/>
            <a:cxnLst/>
            <a:rect r="r" b="b" t="t" l="l"/>
            <a:pathLst>
              <a:path h="4315114" w="5182653">
                <a:moveTo>
                  <a:pt x="0" y="0"/>
                </a:moveTo>
                <a:lnTo>
                  <a:pt x="5182653" y="0"/>
                </a:lnTo>
                <a:lnTo>
                  <a:pt x="5182653" y="4315114"/>
                </a:lnTo>
                <a:lnTo>
                  <a:pt x="0" y="4315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74" t="0" r="-667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5816724"/>
            <a:ext cx="7670849" cy="3902713"/>
          </a:xfrm>
          <a:custGeom>
            <a:avLst/>
            <a:gdLst/>
            <a:ahLst/>
            <a:cxnLst/>
            <a:rect r="r" b="b" t="t" l="l"/>
            <a:pathLst>
              <a:path h="3902713" w="7670849">
                <a:moveTo>
                  <a:pt x="0" y="0"/>
                </a:moveTo>
                <a:lnTo>
                  <a:pt x="7670849" y="0"/>
                </a:lnTo>
                <a:lnTo>
                  <a:pt x="7670849" y="3902713"/>
                </a:lnTo>
                <a:lnTo>
                  <a:pt x="0" y="3902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67230" y="1159269"/>
            <a:ext cx="8599305" cy="6608811"/>
          </a:xfrm>
          <a:custGeom>
            <a:avLst/>
            <a:gdLst/>
            <a:ahLst/>
            <a:cxnLst/>
            <a:rect r="r" b="b" t="t" l="l"/>
            <a:pathLst>
              <a:path h="6608811" w="8599305">
                <a:moveTo>
                  <a:pt x="0" y="0"/>
                </a:moveTo>
                <a:lnTo>
                  <a:pt x="8599305" y="0"/>
                </a:lnTo>
                <a:lnTo>
                  <a:pt x="8599305" y="6608812"/>
                </a:lnTo>
                <a:lnTo>
                  <a:pt x="0" y="66088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869" t="0" r="-486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21465" y="-75680"/>
            <a:ext cx="14645070" cy="110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7"/>
              </a:lnSpc>
              <a:spcBef>
                <a:spcPct val="0"/>
              </a:spcBef>
            </a:pPr>
            <a:r>
              <a:rPr lang="en-US" sz="6520" spc="638">
                <a:solidFill>
                  <a:srgbClr val="231F20"/>
                </a:solidFill>
                <a:latin typeface="Oswald Bold"/>
              </a:rPr>
              <a:t>CONFIGURING IP ADDRESSES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DAF1jJSKea0</dc:identifier>
  <dcterms:modified xsi:type="dcterms:W3CDTF">2011-08-01T06:04:30Z</dcterms:modified>
  <cp:revision>1</cp:revision>
  <dc:title>Grey minimalist business project presentation </dc:title>
</cp:coreProperties>
</file>